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91" r:id="rId5"/>
    <p:sldId id="287" r:id="rId6"/>
    <p:sldId id="294" r:id="rId7"/>
    <p:sldId id="293" r:id="rId8"/>
    <p:sldId id="265" r:id="rId9"/>
    <p:sldId id="263" r:id="rId10"/>
    <p:sldId id="264" r:id="rId11"/>
    <p:sldId id="258" r:id="rId12"/>
    <p:sldId id="276" r:id="rId13"/>
    <p:sldId id="275" r:id="rId14"/>
    <p:sldId id="266" r:id="rId15"/>
    <p:sldId id="268" r:id="rId16"/>
    <p:sldId id="269" r:id="rId17"/>
    <p:sldId id="292" r:id="rId18"/>
    <p:sldId id="270" r:id="rId19"/>
    <p:sldId id="271" r:id="rId20"/>
    <p:sldId id="288" r:id="rId21"/>
    <p:sldId id="273" r:id="rId22"/>
    <p:sldId id="274" r:id="rId23"/>
    <p:sldId id="289" r:id="rId24"/>
    <p:sldId id="286" r:id="rId25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9E1484-E84F-4445-8778-60D889A8D7B8}" v="3" dt="2025-02-26T14:31:48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4660"/>
  </p:normalViewPr>
  <p:slideViewPr>
    <p:cSldViewPr snapToGrid="0" snapToObjects="1" showGuides="1">
      <p:cViewPr varScale="1">
        <p:scale>
          <a:sx n="73" d="100"/>
          <a:sy n="73" d="100"/>
        </p:scale>
        <p:origin x="931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st van, Marion" userId="decf40a2-9465-40a5-9873-a0600c2d10dc" providerId="ADAL" clId="{4F9E1484-E84F-4445-8778-60D889A8D7B8}"/>
    <pc:docChg chg="undo custSel addSld delSld modSld">
      <pc:chgData name="Delst van, Marion" userId="decf40a2-9465-40a5-9873-a0600c2d10dc" providerId="ADAL" clId="{4F9E1484-E84F-4445-8778-60D889A8D7B8}" dt="2025-02-26T14:35:02.141" v="172" actId="1076"/>
      <pc:docMkLst>
        <pc:docMk/>
      </pc:docMkLst>
      <pc:sldChg chg="delSp mod">
        <pc:chgData name="Delst van, Marion" userId="decf40a2-9465-40a5-9873-a0600c2d10dc" providerId="ADAL" clId="{4F9E1484-E84F-4445-8778-60D889A8D7B8}" dt="2025-02-26T14:22:22.785" v="0" actId="478"/>
        <pc:sldMkLst>
          <pc:docMk/>
          <pc:sldMk cId="4129899962" sldId="265"/>
        </pc:sldMkLst>
        <pc:picChg chg="del">
          <ac:chgData name="Delst van, Marion" userId="decf40a2-9465-40a5-9873-a0600c2d10dc" providerId="ADAL" clId="{4F9E1484-E84F-4445-8778-60D889A8D7B8}" dt="2025-02-26T14:22:22.785" v="0" actId="478"/>
          <ac:picMkLst>
            <pc:docMk/>
            <pc:sldMk cId="4129899962" sldId="265"/>
            <ac:picMk id="3" creationId="{7EFF74D6-3077-590D-F776-43A19063A8D6}"/>
          </ac:picMkLst>
        </pc:picChg>
      </pc:sldChg>
      <pc:sldChg chg="delSp mod">
        <pc:chgData name="Delst van, Marion" userId="decf40a2-9465-40a5-9873-a0600c2d10dc" providerId="ADAL" clId="{4F9E1484-E84F-4445-8778-60D889A8D7B8}" dt="2025-02-26T14:22:40.442" v="2" actId="478"/>
        <pc:sldMkLst>
          <pc:docMk/>
          <pc:sldMk cId="1799962557" sldId="266"/>
        </pc:sldMkLst>
        <pc:picChg chg="del">
          <ac:chgData name="Delst van, Marion" userId="decf40a2-9465-40a5-9873-a0600c2d10dc" providerId="ADAL" clId="{4F9E1484-E84F-4445-8778-60D889A8D7B8}" dt="2025-02-26T14:22:39.017" v="1" actId="478"/>
          <ac:picMkLst>
            <pc:docMk/>
            <pc:sldMk cId="1799962557" sldId="266"/>
            <ac:picMk id="3" creationId="{5C36AE04-128A-B28B-0772-651523D01D95}"/>
          </ac:picMkLst>
        </pc:picChg>
        <pc:picChg chg="del">
          <ac:chgData name="Delst van, Marion" userId="decf40a2-9465-40a5-9873-a0600c2d10dc" providerId="ADAL" clId="{4F9E1484-E84F-4445-8778-60D889A8D7B8}" dt="2025-02-26T14:22:40.442" v="2" actId="478"/>
          <ac:picMkLst>
            <pc:docMk/>
            <pc:sldMk cId="1799962557" sldId="266"/>
            <ac:picMk id="6" creationId="{111D9731-B51A-5960-927D-615D7F87CC0C}"/>
          </ac:picMkLst>
        </pc:picChg>
      </pc:sldChg>
      <pc:sldChg chg="del">
        <pc:chgData name="Delst van, Marion" userId="decf40a2-9465-40a5-9873-a0600c2d10dc" providerId="ADAL" clId="{4F9E1484-E84F-4445-8778-60D889A8D7B8}" dt="2025-02-26T14:24:24.021" v="5" actId="2696"/>
        <pc:sldMkLst>
          <pc:docMk/>
          <pc:sldMk cId="1361292214" sldId="267"/>
        </pc:sldMkLst>
      </pc:sldChg>
      <pc:sldChg chg="delSp mod">
        <pc:chgData name="Delst van, Marion" userId="decf40a2-9465-40a5-9873-a0600c2d10dc" providerId="ADAL" clId="{4F9E1484-E84F-4445-8778-60D889A8D7B8}" dt="2025-02-26T14:23:39.796" v="3" actId="478"/>
        <pc:sldMkLst>
          <pc:docMk/>
          <pc:sldMk cId="1821636339" sldId="273"/>
        </pc:sldMkLst>
        <pc:picChg chg="del">
          <ac:chgData name="Delst van, Marion" userId="decf40a2-9465-40a5-9873-a0600c2d10dc" providerId="ADAL" clId="{4F9E1484-E84F-4445-8778-60D889A8D7B8}" dt="2025-02-26T14:23:39.796" v="3" actId="478"/>
          <ac:picMkLst>
            <pc:docMk/>
            <pc:sldMk cId="1821636339" sldId="273"/>
            <ac:picMk id="6" creationId="{96D2FE9B-CDC6-8C91-B9EF-16DEFB38B700}"/>
          </ac:picMkLst>
        </pc:picChg>
      </pc:sldChg>
      <pc:sldChg chg="modSp mod">
        <pc:chgData name="Delst van, Marion" userId="decf40a2-9465-40a5-9873-a0600c2d10dc" providerId="ADAL" clId="{4F9E1484-E84F-4445-8778-60D889A8D7B8}" dt="2025-02-26T14:35:02.141" v="172" actId="1076"/>
        <pc:sldMkLst>
          <pc:docMk/>
          <pc:sldMk cId="1370848084" sldId="287"/>
        </pc:sldMkLst>
        <pc:spChg chg="mod">
          <ac:chgData name="Delst van, Marion" userId="decf40a2-9465-40a5-9873-a0600c2d10dc" providerId="ADAL" clId="{4F9E1484-E84F-4445-8778-60D889A8D7B8}" dt="2025-02-26T14:35:02.141" v="172" actId="1076"/>
          <ac:spMkLst>
            <pc:docMk/>
            <pc:sldMk cId="1370848084" sldId="287"/>
            <ac:spMk id="5" creationId="{00000000-0000-0000-0000-000000000000}"/>
          </ac:spMkLst>
        </pc:spChg>
      </pc:sldChg>
      <pc:sldChg chg="modSp add mod">
        <pc:chgData name="Delst van, Marion" userId="decf40a2-9465-40a5-9873-a0600c2d10dc" providerId="ADAL" clId="{4F9E1484-E84F-4445-8778-60D889A8D7B8}" dt="2025-02-26T14:34:14.525" v="145" actId="14100"/>
        <pc:sldMkLst>
          <pc:docMk/>
          <pc:sldMk cId="2238636790" sldId="294"/>
        </pc:sldMkLst>
        <pc:spChg chg="mod">
          <ac:chgData name="Delst van, Marion" userId="decf40a2-9465-40a5-9873-a0600c2d10dc" providerId="ADAL" clId="{4F9E1484-E84F-4445-8778-60D889A8D7B8}" dt="2025-02-26T14:28:34.315" v="27" actId="20577"/>
          <ac:spMkLst>
            <pc:docMk/>
            <pc:sldMk cId="2238636790" sldId="294"/>
            <ac:spMk id="4" creationId="{A9914679-8E73-68BA-43EC-73AB969ECC48}"/>
          </ac:spMkLst>
        </pc:spChg>
        <pc:spChg chg="mod">
          <ac:chgData name="Delst van, Marion" userId="decf40a2-9465-40a5-9873-a0600c2d10dc" providerId="ADAL" clId="{4F9E1484-E84F-4445-8778-60D889A8D7B8}" dt="2025-02-26T14:34:14.525" v="145" actId="14100"/>
          <ac:spMkLst>
            <pc:docMk/>
            <pc:sldMk cId="2238636790" sldId="294"/>
            <ac:spMk id="5" creationId="{A39E531B-E018-9103-7A8A-7F58E49608B1}"/>
          </ac:spMkLst>
        </pc:spChg>
      </pc:sldChg>
      <pc:sldChg chg="del">
        <pc:chgData name="Delst van, Marion" userId="decf40a2-9465-40a5-9873-a0600c2d10dc" providerId="ADAL" clId="{4F9E1484-E84F-4445-8778-60D889A8D7B8}" dt="2025-02-26T14:24:16.117" v="4" actId="2696"/>
        <pc:sldMkLst>
          <pc:docMk/>
          <pc:sldMk cId="4069877899" sldId="294"/>
        </pc:sldMkLst>
      </pc:sldChg>
    </pc:docChg>
  </pc:docChgLst>
  <pc:docChgLst>
    <pc:chgData name="Delst van, Marion" userId="decf40a2-9465-40a5-9873-a0600c2d10dc" providerId="ADAL" clId="{9250A1D8-B38E-4BE5-B065-71476F8BDEAE}"/>
    <pc:docChg chg="addSld modSld modNotesMaster modHandout">
      <pc:chgData name="Delst van, Marion" userId="decf40a2-9465-40a5-9873-a0600c2d10dc" providerId="ADAL" clId="{9250A1D8-B38E-4BE5-B065-71476F8BDEAE}" dt="2025-02-25T13:59:07.681" v="104" actId="14100"/>
      <pc:docMkLst>
        <pc:docMk/>
      </pc:docMkLst>
      <pc:sldChg chg="modSp mod">
        <pc:chgData name="Delst van, Marion" userId="decf40a2-9465-40a5-9873-a0600c2d10dc" providerId="ADAL" clId="{9250A1D8-B38E-4BE5-B065-71476F8BDEAE}" dt="2025-02-25T13:59:07.681" v="104" actId="14100"/>
        <pc:sldMkLst>
          <pc:docMk/>
          <pc:sldMk cId="968021438" sldId="258"/>
        </pc:sldMkLst>
        <pc:spChg chg="mod">
          <ac:chgData name="Delst van, Marion" userId="decf40a2-9465-40a5-9873-a0600c2d10dc" providerId="ADAL" clId="{9250A1D8-B38E-4BE5-B065-71476F8BDEAE}" dt="2025-02-25T13:59:07.681" v="104" actId="14100"/>
          <ac:spMkLst>
            <pc:docMk/>
            <pc:sldMk cId="968021438" sldId="258"/>
            <ac:spMk id="5" creationId="{00000000-0000-0000-0000-000000000000}"/>
          </ac:spMkLst>
        </pc:spChg>
        <pc:picChg chg="mod">
          <ac:chgData name="Delst van, Marion" userId="decf40a2-9465-40a5-9873-a0600c2d10dc" providerId="ADAL" clId="{9250A1D8-B38E-4BE5-B065-71476F8BDEAE}" dt="2025-02-25T13:55:10.596" v="19" actId="14100"/>
          <ac:picMkLst>
            <pc:docMk/>
            <pc:sldMk cId="968021438" sldId="258"/>
            <ac:picMk id="2" creationId="{0CE227C4-25C9-8675-C209-3FE0A4008F8A}"/>
          </ac:picMkLst>
        </pc:picChg>
      </pc:sldChg>
      <pc:sldChg chg="addSp modSp mod">
        <pc:chgData name="Delst van, Marion" userId="decf40a2-9465-40a5-9873-a0600c2d10dc" providerId="ADAL" clId="{9250A1D8-B38E-4BE5-B065-71476F8BDEAE}" dt="2025-02-25T13:57:20.383" v="100" actId="14100"/>
        <pc:sldMkLst>
          <pc:docMk/>
          <pc:sldMk cId="1361292214" sldId="267"/>
        </pc:sldMkLst>
        <pc:spChg chg="mod">
          <ac:chgData name="Delst van, Marion" userId="decf40a2-9465-40a5-9873-a0600c2d10dc" providerId="ADAL" clId="{9250A1D8-B38E-4BE5-B065-71476F8BDEAE}" dt="2025-02-25T13:57:20.383" v="100" actId="14100"/>
          <ac:spMkLst>
            <pc:docMk/>
            <pc:sldMk cId="1361292214" sldId="267"/>
            <ac:spMk id="4" creationId="{00000000-0000-0000-0000-000000000000}"/>
          </ac:spMkLst>
        </pc:spChg>
        <pc:spChg chg="mod">
          <ac:chgData name="Delst van, Marion" userId="decf40a2-9465-40a5-9873-a0600c2d10dc" providerId="ADAL" clId="{9250A1D8-B38E-4BE5-B065-71476F8BDEAE}" dt="2025-02-25T13:56:00.525" v="21" actId="6549"/>
          <ac:spMkLst>
            <pc:docMk/>
            <pc:sldMk cId="1361292214" sldId="267"/>
            <ac:spMk id="5" creationId="{00000000-0000-0000-0000-000000000000}"/>
          </ac:spMkLst>
        </pc:spChg>
        <pc:picChg chg="add mod">
          <ac:chgData name="Delst van, Marion" userId="decf40a2-9465-40a5-9873-a0600c2d10dc" providerId="ADAL" clId="{9250A1D8-B38E-4BE5-B065-71476F8BDEAE}" dt="2025-02-25T13:56:38.866" v="73" actId="14100"/>
          <ac:picMkLst>
            <pc:docMk/>
            <pc:sldMk cId="1361292214" sldId="267"/>
            <ac:picMk id="3" creationId="{CEA995EA-3691-DB5D-D55C-56DAD48A6247}"/>
          </ac:picMkLst>
        </pc:picChg>
      </pc:sldChg>
      <pc:sldChg chg="add">
        <pc:chgData name="Delst van, Marion" userId="decf40a2-9465-40a5-9873-a0600c2d10dc" providerId="ADAL" clId="{9250A1D8-B38E-4BE5-B065-71476F8BDEAE}" dt="2025-02-25T13:55:53.553" v="20" actId="2890"/>
        <pc:sldMkLst>
          <pc:docMk/>
          <pc:sldMk cId="4069877899" sldId="2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634BE957-C3D3-FB41-9653-792B5671EEB6}" type="datetime1">
              <a:rPr lang="nl-NL"/>
              <a:pPr>
                <a:defRPr/>
              </a:pPr>
              <a:t>26-2-2025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8152A38E-9CD2-9C45-B742-0EF2AF8214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26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86B88D87-B25F-A04C-9BFE-F132D5698F46}" type="datetime1">
              <a:rPr lang="nl-NL"/>
              <a:pPr>
                <a:defRPr/>
              </a:pPr>
              <a:t>26-2-2025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96C90E17-C8BC-304D-B481-365F1DB42C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135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C90E17-C8BC-304D-B481-365F1DB42C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1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met foto logo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0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met foto logo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54215" y="5649913"/>
            <a:ext cx="1668244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1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pagin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/>
          <p:cNvSpPr>
            <a:spLocks noGrp="1"/>
          </p:cNvSpPr>
          <p:nvPr>
            <p:ph sz="quarter" idx="13"/>
          </p:nvPr>
        </p:nvSpPr>
        <p:spPr>
          <a:xfrm>
            <a:off x="573089" y="2412992"/>
            <a:ext cx="8008937" cy="3713171"/>
          </a:xfrm>
          <a:prstGeom prst="rect">
            <a:avLst/>
          </a:prstGeom>
        </p:spPr>
        <p:txBody>
          <a:bodyPr vert="horz" lIns="0" rIns="0"/>
          <a:lstStyle>
            <a:lvl1pPr marL="252000" indent="-252000">
              <a:lnSpc>
                <a:spcPts val="2400"/>
              </a:lnSpc>
              <a:buClrTx/>
              <a:buFont typeface="Arial"/>
              <a:buChar char="•"/>
              <a:defRPr sz="2400"/>
            </a:lvl1pPr>
            <a:lvl2pPr marL="504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2pPr>
            <a:lvl3pPr marL="756000" indent="-252000">
              <a:lnSpc>
                <a:spcPts val="2400"/>
              </a:lnSpc>
              <a:buClrTx/>
              <a:buFont typeface="Wingdings" charset="2"/>
              <a:buChar char="§"/>
              <a:defRPr sz="2400"/>
            </a:lvl3pPr>
            <a:lvl4pPr marL="1008000" indent="-252000">
              <a:lnSpc>
                <a:spcPts val="2400"/>
              </a:lnSpc>
              <a:buClrTx/>
              <a:buFont typeface="Arial"/>
              <a:buChar char="•"/>
              <a:defRPr sz="2400"/>
            </a:lvl4pPr>
            <a:lvl5pPr marL="1260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1718714"/>
            <a:ext cx="8008937" cy="524933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2BE5F5D7-35F2-8045-9A03-8A17244D71DA}" type="datetime3">
              <a:rPr lang="nl-NL"/>
              <a:pPr>
                <a:defRPr/>
              </a:pPr>
              <a:t>26/2/25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C15E2364-82A4-DE48-9B47-8D308C858E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6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pagina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11"/>
          <p:cNvSpPr>
            <a:spLocks noGrp="1"/>
          </p:cNvSpPr>
          <p:nvPr>
            <p:ph sz="quarter" idx="14"/>
          </p:nvPr>
        </p:nvSpPr>
        <p:spPr>
          <a:xfrm>
            <a:off x="573088" y="1930400"/>
            <a:ext cx="8008937" cy="4195763"/>
          </a:xfrm>
          <a:prstGeom prst="rect">
            <a:avLst/>
          </a:prstGeom>
        </p:spPr>
        <p:txBody>
          <a:bodyPr vert="horz" lIns="0" rIns="0"/>
          <a:lstStyle>
            <a:lvl1pPr marL="252000" indent="-252000">
              <a:lnSpc>
                <a:spcPts val="2400"/>
              </a:lnSpc>
              <a:buClrTx/>
              <a:buFont typeface="Arial"/>
              <a:buChar char="•"/>
              <a:defRPr sz="2400"/>
            </a:lvl1pPr>
            <a:lvl2pPr marL="504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2pPr>
            <a:lvl3pPr marL="756000" indent="-252000">
              <a:lnSpc>
                <a:spcPts val="2400"/>
              </a:lnSpc>
              <a:buClrTx/>
              <a:buFont typeface="Wingdings" charset="2"/>
              <a:buChar char="§"/>
              <a:defRPr sz="2400"/>
            </a:lvl3pPr>
            <a:lvl4pPr marL="1008000" indent="-252000">
              <a:lnSpc>
                <a:spcPts val="2400"/>
              </a:lnSpc>
              <a:buClrTx/>
              <a:buFont typeface="Arial"/>
              <a:buChar char="•"/>
              <a:defRPr sz="2400"/>
            </a:lvl4pPr>
            <a:lvl5pPr marL="1260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5C607779-D8D7-3B4A-9FD2-C764F6A321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/>
              <a:pPr>
                <a:defRPr/>
              </a:pPr>
              <a:t>26/2/25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5"/>
          </p:nvPr>
        </p:nvSpPr>
        <p:spPr>
          <a:xfrm>
            <a:off x="573088" y="2412992"/>
            <a:ext cx="8008937" cy="3713171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ts val="2400"/>
              </a:lnSpc>
              <a:buNone/>
              <a:defRPr sz="2400" baseline="0"/>
            </a:lvl1pPr>
          </a:lstStyle>
          <a:p>
            <a:pPr lvl="0"/>
            <a:r>
              <a:rPr lang="nl-NL" noProof="0"/>
              <a:t>Klik op het pictogram als u een grafiek wilt toevoegen</a:t>
            </a:r>
            <a:endParaRPr lang="nl-NL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1718714"/>
            <a:ext cx="8008937" cy="524933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837BF88C-912F-4E48-B1D9-F670EAAACF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B8D04DED-2B94-BF4D-B021-0F5A96058435}" type="datetime3">
              <a:rPr lang="nl-NL"/>
              <a:pPr>
                <a:defRPr/>
              </a:pPr>
              <a:t>26/2/25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logo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3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/>
          <p:nvPr userDrawn="1"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851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B8A91"/>
                </a:solidFill>
                <a:latin typeface="Georgia" charset="0"/>
              </a:defRPr>
            </a:lvl1pPr>
          </a:lstStyle>
          <a:p>
            <a:pPr>
              <a:defRPr/>
            </a:pPr>
            <a:fld id="{8B8FBCC9-5333-4540-9ABF-90E3BA903EBA}" type="datetime3">
              <a:rPr lang="nl-NL"/>
              <a:pPr>
                <a:defRPr/>
              </a:pPr>
              <a:t>26/2/25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A91"/>
                </a:solidFill>
                <a:latin typeface="Georgia" charset="0"/>
              </a:defRPr>
            </a:lvl1pPr>
          </a:lstStyle>
          <a:p>
            <a:pPr>
              <a:defRPr/>
            </a:pPr>
            <a:fld id="{E6A14F4F-0B95-E342-B80E-0A52A7743C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573088"/>
            <a:ext cx="107950" cy="2282825"/>
            <a:chOff x="0" y="573812"/>
            <a:chExt cx="107590" cy="2282884"/>
          </a:xfrm>
        </p:grpSpPr>
        <p:sp>
          <p:nvSpPr>
            <p:cNvPr id="8" name="Rectangle 4"/>
            <p:cNvSpPr/>
            <p:nvPr/>
          </p:nvSpPr>
          <p:spPr>
            <a:xfrm flipH="1">
              <a:off x="0" y="573812"/>
              <a:ext cx="107590" cy="5731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Rectangle 5"/>
            <p:cNvSpPr/>
            <p:nvPr/>
          </p:nvSpPr>
          <p:spPr>
            <a:xfrm flipH="1">
              <a:off x="0" y="1146914"/>
              <a:ext cx="107590" cy="5746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Rectangle 6"/>
            <p:cNvSpPr/>
            <p:nvPr/>
          </p:nvSpPr>
          <p:spPr>
            <a:xfrm flipH="1">
              <a:off x="0" y="1721604"/>
              <a:ext cx="107590" cy="5731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Rectangle 7"/>
            <p:cNvSpPr/>
            <p:nvPr/>
          </p:nvSpPr>
          <p:spPr>
            <a:xfrm flipH="1">
              <a:off x="0" y="2283593"/>
              <a:ext cx="107590" cy="5731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4" r:id="rId2"/>
    <p:sldLayoutId id="2147483722" r:id="rId3"/>
    <p:sldLayoutId id="2147483719" r:id="rId4"/>
    <p:sldLayoutId id="2147483720" r:id="rId5"/>
    <p:sldLayoutId id="2147483721" r:id="rId6"/>
    <p:sldLayoutId id="2147483723" r:id="rId7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water-wonderen.nl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hyperlink" Target="http://www.beschermjedrinkwater.nl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nkwaterplatform.nl/fleswater-vs-kraanwater-wat-is-bet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vitens.nl/Over-water/Water-besparen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ater-wonderen.nl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elderland.nl/vraa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water-wonderen/" TargetMode="External"/><Relationship Id="rId7" Type="http://schemas.openxmlformats.org/officeDocument/2006/relationships/hyperlink" Target="https://www.gelderland.nl/vraag" TargetMode="External"/><Relationship Id="rId2" Type="http://schemas.openxmlformats.org/officeDocument/2006/relationships/hyperlink" Target="https://water-wonderen.nl/alle-gemeenten/gemeente-arnhe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vitens.nl/Over-water/Water-besparen" TargetMode="External"/><Relationship Id="rId5" Type="http://schemas.openxmlformats.org/officeDocument/2006/relationships/hyperlink" Target="https://www.drinkwaterplatform.nl/fleswater-vs-kraanwater-wat-is-beter/" TargetMode="External"/><Relationship Id="rId4" Type="http://schemas.openxmlformats.org/officeDocument/2006/relationships/hyperlink" Target="http://www.beschermjedrinkwater.n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ater-wonderen.nl/alle-gemeenten/gemeente-arnhe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26.600+ Drinkwater Fotos Stockfoto's, afbeeldingen en royalty-free beelden  - iStock">
            <a:extLst>
              <a:ext uri="{FF2B5EF4-FFF2-40B4-BE49-F238E27FC236}">
                <a16:creationId xmlns:a16="http://schemas.microsoft.com/office/drawing/2014/main" id="{5BBB2C73-536C-4A29-E774-76640B09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99" y="1446275"/>
            <a:ext cx="5287267" cy="3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126600"/>
            <a:ext cx="8414242" cy="688640"/>
          </a:xfrm>
        </p:spPr>
        <p:txBody>
          <a:bodyPr/>
          <a:lstStyle/>
          <a:p>
            <a:r>
              <a:rPr lang="nl-NL" sz="5400" dirty="0"/>
              <a:t>Kraanwater voor iedereen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50863" y="1815239"/>
            <a:ext cx="8303206" cy="618067"/>
          </a:xfrm>
        </p:spPr>
        <p:txBody>
          <a:bodyPr/>
          <a:lstStyle/>
          <a:p>
            <a:r>
              <a:rPr lang="nl-NL" sz="2800" dirty="0"/>
              <a:t>Bescherming kwaliteit grondwater voor kraanwater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4118AF5-669F-1510-1A65-AFF008CBA09E}"/>
              </a:ext>
            </a:extLst>
          </p:cNvPr>
          <p:cNvSpPr txBox="1"/>
          <p:nvPr/>
        </p:nvSpPr>
        <p:spPr>
          <a:xfrm>
            <a:off x="582613" y="4827771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2060"/>
                </a:solidFill>
              </a:rPr>
              <a:t>Marion van Delst</a:t>
            </a:r>
          </a:p>
          <a:p>
            <a:r>
              <a:rPr lang="nl-NL" sz="1800" dirty="0">
                <a:solidFill>
                  <a:srgbClr val="002060"/>
                </a:solidFill>
              </a:rPr>
              <a:t>Aanspreekpunt grondwaterbeschermingsgebieden </a:t>
            </a:r>
          </a:p>
          <a:p>
            <a:r>
              <a:rPr lang="nl-NL" sz="1800" dirty="0">
                <a:solidFill>
                  <a:srgbClr val="002060"/>
                </a:solidFill>
              </a:rPr>
              <a:t>Provincie Gelderland</a:t>
            </a:r>
          </a:p>
          <a:p>
            <a:r>
              <a:rPr lang="nl-NL" sz="1800" dirty="0">
                <a:solidFill>
                  <a:srgbClr val="002060"/>
                </a:solidFill>
              </a:rPr>
              <a:t>25 Februari 2025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2E9EA44-8683-B30B-7B4C-55C155F0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46" y="535237"/>
            <a:ext cx="38408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019813-5728-EB70-A3CF-B90C7F91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84" y="1944412"/>
            <a:ext cx="1304572" cy="134199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2"/>
            <a:ext cx="8010525" cy="671666"/>
          </a:xfrm>
        </p:spPr>
        <p:txBody>
          <a:bodyPr/>
          <a:lstStyle/>
          <a:p>
            <a:r>
              <a:rPr lang="nl-NL" sz="3200" dirty="0"/>
              <a:t>Hoe houden we drinkwaterbron schoon?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67531" y="1944412"/>
            <a:ext cx="8313709" cy="3983421"/>
          </a:xfrm>
        </p:spPr>
        <p:txBody>
          <a:bodyPr/>
          <a:lstStyle/>
          <a:p>
            <a:r>
              <a:rPr lang="nl-NL" dirty="0"/>
              <a:t>Voorkomen is beter dan genezen</a:t>
            </a:r>
          </a:p>
          <a:p>
            <a:endParaRPr lang="nl-NL" sz="24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Preventieladder:</a:t>
            </a:r>
          </a:p>
          <a:p>
            <a:r>
              <a:rPr lang="nl-NL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Preventie: voorkom dat verontreiniging of risico ontstaat;</a:t>
            </a:r>
          </a:p>
          <a:p>
            <a:pPr marL="265113" indent="-265113"/>
            <a:r>
              <a:rPr lang="nl-NL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Aanpak aan de bron: voorkom dat verontreiniging in de bodem komt en zich daar kan verspreiden;</a:t>
            </a:r>
          </a:p>
          <a:p>
            <a:pPr marL="265113" indent="-265113"/>
            <a:r>
              <a:rPr lang="nl-NL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Beheersen: voorkom dat milieuverontreiniging het innamepunt bij drinkwaterbron bereikt;</a:t>
            </a:r>
          </a:p>
          <a:p>
            <a:pPr marL="265113" indent="-265113"/>
            <a:r>
              <a:rPr lang="nl-NL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Extra zuivering: verwijder verontreiniging, bijmengen, stop of verplaats winning. </a:t>
            </a:r>
            <a:endParaRPr lang="nl-NL" sz="2000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717B8A-41CB-8C17-6B9C-1FF6A703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346" y="471178"/>
            <a:ext cx="38408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6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66737" y="1062540"/>
            <a:ext cx="8010525" cy="967737"/>
          </a:xfrm>
        </p:spPr>
        <p:txBody>
          <a:bodyPr/>
          <a:lstStyle/>
          <a:p>
            <a:r>
              <a:rPr lang="nl-NL" sz="3200" dirty="0"/>
              <a:t>Wat doen Europa en het rijk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2" y="2040327"/>
            <a:ext cx="5532819" cy="2787397"/>
          </a:xfrm>
        </p:spPr>
        <p:txBody>
          <a:bodyPr/>
          <a:lstStyle/>
          <a:p>
            <a:r>
              <a:rPr lang="nl-NL" sz="2000" dirty="0"/>
              <a:t>Europa:</a:t>
            </a:r>
          </a:p>
          <a:p>
            <a:r>
              <a:rPr lang="nl-NL" sz="2000" dirty="0"/>
              <a:t>Europese kaderrichtlijn water</a:t>
            </a:r>
          </a:p>
          <a:p>
            <a:pPr marL="457200" indent="-457200">
              <a:buFontTx/>
              <a:buChar char="-"/>
            </a:pPr>
            <a:r>
              <a:rPr lang="nl-NL" sz="2000" dirty="0"/>
              <a:t>Grondwater moet schoner worden</a:t>
            </a:r>
          </a:p>
          <a:p>
            <a:pPr marL="457200" indent="-457200">
              <a:buFontTx/>
              <a:buChar char="-"/>
            </a:pPr>
            <a:r>
              <a:rPr lang="nl-NL" sz="2000" dirty="0"/>
              <a:t>Grondwater moet voldoen aan normen</a:t>
            </a:r>
          </a:p>
          <a:p>
            <a:pPr marL="457200" indent="-457200">
              <a:buFontTx/>
              <a:buChar char="-"/>
            </a:pPr>
            <a:endParaRPr lang="nl-NL" sz="2000" dirty="0"/>
          </a:p>
          <a:p>
            <a:r>
              <a:rPr lang="nl-NL" sz="2000" dirty="0"/>
              <a:t>Rijk: </a:t>
            </a:r>
          </a:p>
          <a:p>
            <a:r>
              <a:rPr lang="nl-NL" sz="2000" dirty="0"/>
              <a:t>-	Toelatingsbeleid voor pesticiden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81DF08-A37E-0D6E-6431-73DF73EC0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7EFD79-740F-DB97-08F3-BEB20162C634}"/>
              </a:ext>
            </a:extLst>
          </p:cNvPr>
          <p:cNvSpPr txBox="1"/>
          <p:nvPr/>
        </p:nvSpPr>
        <p:spPr>
          <a:xfrm>
            <a:off x="1354882" y="595850"/>
            <a:ext cx="590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Wie heeft welke verantwoordelijkheid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996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4201" y="1052493"/>
            <a:ext cx="8010525" cy="967737"/>
          </a:xfrm>
        </p:spPr>
        <p:txBody>
          <a:bodyPr/>
          <a:lstStyle/>
          <a:p>
            <a:r>
              <a:rPr lang="nl-NL" sz="3200" dirty="0"/>
              <a:t>Wat doet de provincie?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8008937" cy="2908516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sz="2000" dirty="0"/>
              <a:t>Regels in Omgevingsverordening</a:t>
            </a:r>
          </a:p>
          <a:p>
            <a:pPr lvl="1" indent="0">
              <a:buNone/>
            </a:pPr>
            <a:r>
              <a:rPr lang="nl-NL" sz="2000" dirty="0"/>
              <a:t>Voor activiteiten die bedreiging zijn voor kwaliteit grondwater</a:t>
            </a:r>
          </a:p>
          <a:p>
            <a:pPr lvl="1" indent="0">
              <a:buNone/>
            </a:pPr>
            <a:r>
              <a:rPr lang="nl-NL" sz="1000" dirty="0"/>
              <a:t>Bijvoorbeeld; verbod op bodemenergie, verbod op bloembollenteelt, maatregelen bij afkoppelen van hemelwater.</a:t>
            </a:r>
            <a:endParaRPr lang="nl-NL" sz="2000" dirty="0"/>
          </a:p>
          <a:p>
            <a:pPr marL="457200" indent="-457200">
              <a:buFontTx/>
              <a:buChar char="-"/>
            </a:pPr>
            <a:endParaRPr lang="nl-NL" sz="2000" dirty="0"/>
          </a:p>
          <a:p>
            <a:pPr marL="457200" indent="-457200">
              <a:buFontTx/>
              <a:buChar char="-"/>
            </a:pPr>
            <a:r>
              <a:rPr lang="nl-NL" sz="2000" dirty="0"/>
              <a:t>Uitvoeringsprogramma gebiedsdossiers grondwaterbescherming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Vooral vrijwillige maatregelen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Campagne Waterwonderen:</a:t>
            </a:r>
          </a:p>
          <a:p>
            <a:pPr lvl="1" indent="0">
              <a:buNone/>
            </a:pPr>
            <a:r>
              <a:rPr lang="nl-NL" sz="2000" dirty="0"/>
              <a:t>		Grondwaterweetjes: </a:t>
            </a:r>
            <a:r>
              <a:rPr lang="nl-NL" sz="2000" dirty="0">
                <a:hlinkClick r:id="rId2"/>
              </a:rPr>
              <a:t>www.water-wonderen.nl</a:t>
            </a:r>
            <a:endParaRPr lang="nl-NL" sz="2000" dirty="0"/>
          </a:p>
          <a:p>
            <a:pPr marL="1200150" lvl="1" indent="-457200">
              <a:buFontTx/>
              <a:buChar char="-"/>
            </a:pPr>
            <a:endParaRPr lang="nl-NL" sz="2000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1E1D4D-AC87-269C-26D0-F4D61AAB2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662" y="462017"/>
            <a:ext cx="380952" cy="5904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82BC0C4-3C29-B05C-C819-000F83B6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73" r="6301" b="8292"/>
          <a:stretch/>
        </p:blipFill>
        <p:spPr>
          <a:xfrm>
            <a:off x="1950028" y="5065474"/>
            <a:ext cx="2369724" cy="148006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F803BEE-AD53-861D-3472-1B1ADBE2746A}"/>
              </a:ext>
            </a:extLst>
          </p:cNvPr>
          <p:cNvSpPr txBox="1"/>
          <p:nvPr/>
        </p:nvSpPr>
        <p:spPr>
          <a:xfrm>
            <a:off x="1292773" y="637423"/>
            <a:ext cx="5665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Wie heeft welke verantwoordelijkheid</a:t>
            </a:r>
            <a:r>
              <a:rPr lang="nl-NL" dirty="0"/>
              <a:t>?</a:t>
            </a:r>
          </a:p>
        </p:txBody>
      </p:sp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0B01D1A5-9A72-0F36-63E2-F8E22CFC7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028" y="6220576"/>
            <a:ext cx="997045" cy="3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200" dirty="0"/>
              <a:t>Wat kan gemeente doen?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6476451" cy="160397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sz="2000" dirty="0"/>
              <a:t>Omgevingsplan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Afkoppelen regenwaterriolering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Geen bodemenergie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Locaties bedrijventerreinen en woonwijken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B6BA52-C57D-459E-93C3-C3D58E3C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62" y="462017"/>
            <a:ext cx="380952" cy="5904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943A998-3637-C8B1-90FD-60C81FE2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652" y="2251529"/>
            <a:ext cx="1225878" cy="11815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97B19C-CB55-4209-33AA-23956776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89" y="3849080"/>
            <a:ext cx="4263184" cy="243610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509504F-920C-7995-7EB2-A5D758534A21}"/>
              </a:ext>
            </a:extLst>
          </p:cNvPr>
          <p:cNvSpPr txBox="1"/>
          <p:nvPr/>
        </p:nvSpPr>
        <p:spPr>
          <a:xfrm>
            <a:off x="1382110" y="672662"/>
            <a:ext cx="6379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Wie heeft welke verantwoordelijkheid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255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200" dirty="0"/>
              <a:t>Wat doet Vitens?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8008937" cy="278739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sz="2000" dirty="0"/>
              <a:t>Pompen grondwater op en maken daar drinkwater van</a:t>
            </a:r>
          </a:p>
          <a:p>
            <a:pPr marL="457200" indent="-457200">
              <a:buFontTx/>
              <a:buChar char="-"/>
            </a:pPr>
            <a:r>
              <a:rPr lang="nl-NL" sz="2000" dirty="0"/>
              <a:t>Zorgen voor schoon drinkwater uit de kraan</a:t>
            </a:r>
          </a:p>
          <a:p>
            <a:pPr marL="457200" indent="-457200">
              <a:buFontTx/>
              <a:buChar char="-"/>
            </a:pPr>
            <a:r>
              <a:rPr lang="nl-NL" sz="2000" dirty="0"/>
              <a:t>Beheren het waterleidingnet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7778544-235D-3B3F-A835-15715C7E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90B384-C6A7-C336-0D58-C14BD643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1" y="5372013"/>
            <a:ext cx="1931681" cy="8669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7772559-EEC8-616D-3E75-66EAB75C328E}"/>
              </a:ext>
            </a:extLst>
          </p:cNvPr>
          <p:cNvSpPr txBox="1"/>
          <p:nvPr/>
        </p:nvSpPr>
        <p:spPr>
          <a:xfrm>
            <a:off x="1340178" y="653891"/>
            <a:ext cx="649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Wie heeft welke verantwoordelijkheid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85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2"/>
            <a:ext cx="8445773" cy="833278"/>
          </a:xfrm>
        </p:spPr>
        <p:txBody>
          <a:bodyPr/>
          <a:lstStyle/>
          <a:p>
            <a:r>
              <a:rPr lang="nl-NL" sz="2800" dirty="0"/>
              <a:t>Als u wat wilt doen voor een schone drinkwaterbron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2" y="2040327"/>
            <a:ext cx="5725186" cy="3402184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sz="2000" dirty="0"/>
              <a:t>In en om het huis: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Biologische bestrijdingsmiddelen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Schoffelen en vegen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Milieuvriendelijke verf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Geen chemische stoffen door het riool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Geen bodemenergie</a:t>
            </a:r>
          </a:p>
          <a:p>
            <a:pPr marL="1200150" lvl="1" indent="-457200">
              <a:buFontTx/>
              <a:buChar char="-"/>
            </a:pPr>
            <a:r>
              <a:rPr lang="nl-NL" sz="2000" dirty="0"/>
              <a:t>Geen boring door de kleilaag</a:t>
            </a:r>
          </a:p>
          <a:p>
            <a:pPr lvl="1" indent="0">
              <a:buNone/>
            </a:pPr>
            <a:endParaRPr lang="nl-NL" sz="2000" dirty="0"/>
          </a:p>
          <a:p>
            <a:pPr marL="1200150" lvl="1" indent="-457200">
              <a:buFontTx/>
              <a:buChar char="-"/>
            </a:pPr>
            <a:r>
              <a:rPr lang="nl-NL" sz="2000" dirty="0">
                <a:hlinkClick r:id="rId2"/>
              </a:rPr>
              <a:t>www.beschermjedrinkwater.nl</a:t>
            </a:r>
            <a:endParaRPr lang="nl-NL" sz="2000" dirty="0"/>
          </a:p>
          <a:p>
            <a:pPr marL="1200150" lvl="1" indent="-457200">
              <a:buFontTx/>
              <a:buChar char="-"/>
            </a:pPr>
            <a:endParaRPr lang="nl-NL" sz="2000" dirty="0"/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397C22-0046-8ADD-F3E1-583B817C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  <p:pic>
        <p:nvPicPr>
          <p:cNvPr id="6" name="Afbeelding 5" descr="Afbeelding met tekst, plant, boom, hemel&#10;&#10;Automatisch gegenereerde beschrijving">
            <a:extLst>
              <a:ext uri="{FF2B5EF4-FFF2-40B4-BE49-F238E27FC236}">
                <a16:creationId xmlns:a16="http://schemas.microsoft.com/office/drawing/2014/main" id="{6C9000AA-D649-443F-F19E-83533EB6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03" y="5442511"/>
            <a:ext cx="1597573" cy="1199024"/>
          </a:xfrm>
          <a:prstGeom prst="rect">
            <a:avLst/>
          </a:prstGeom>
        </p:spPr>
      </p:pic>
      <p:pic>
        <p:nvPicPr>
          <p:cNvPr id="8" name="Afbeelding 7" descr="Afbeelding met clipart, Tekenfilm, tekenfilm, illustratie&#10;&#10;Automatisch gegenereerde beschrijving">
            <a:extLst>
              <a:ext uri="{FF2B5EF4-FFF2-40B4-BE49-F238E27FC236}">
                <a16:creationId xmlns:a16="http://schemas.microsoft.com/office/drawing/2014/main" id="{12874EAF-D39C-F6D2-ECE7-36DC9F426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358" y="4086892"/>
            <a:ext cx="1318739" cy="1658853"/>
          </a:xfrm>
          <a:prstGeom prst="rect">
            <a:avLst/>
          </a:prstGeom>
        </p:spPr>
      </p:pic>
      <p:pic>
        <p:nvPicPr>
          <p:cNvPr id="12" name="Afbeelding 11" descr="Afbeelding met clipart, Tekenfilm, tekenfilm, illustratie&#10;&#10;Automatisch gegenereerde beschrijving">
            <a:extLst>
              <a:ext uri="{FF2B5EF4-FFF2-40B4-BE49-F238E27FC236}">
                <a16:creationId xmlns:a16="http://schemas.microsoft.com/office/drawing/2014/main" id="{E85DD633-B373-72F7-1558-A2D7C61C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389" y="3334456"/>
            <a:ext cx="1221749" cy="1581863"/>
          </a:xfrm>
          <a:prstGeom prst="rect">
            <a:avLst/>
          </a:prstGeom>
        </p:spPr>
      </p:pic>
      <p:pic>
        <p:nvPicPr>
          <p:cNvPr id="14" name="Afbeelding 13" descr="Afbeelding met tekst, wiel, Landvoertuig, clipart&#10;&#10;Automatisch gegenereerde beschrijving">
            <a:extLst>
              <a:ext uri="{FF2B5EF4-FFF2-40B4-BE49-F238E27FC236}">
                <a16:creationId xmlns:a16="http://schemas.microsoft.com/office/drawing/2014/main" id="{FF2B3D18-8970-5BA1-4655-02A6D8E07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458" y="1802482"/>
            <a:ext cx="904711" cy="1191631"/>
          </a:xfrm>
          <a:prstGeom prst="rect">
            <a:avLst/>
          </a:prstGeom>
        </p:spPr>
      </p:pic>
      <p:pic>
        <p:nvPicPr>
          <p:cNvPr id="10" name="Afbeelding 9" descr="Afbeelding met clipart, tekenfilm, Tekenfilm, tekst&#10;&#10;Automatisch gegenereerde beschrijving">
            <a:extLst>
              <a:ext uri="{FF2B5EF4-FFF2-40B4-BE49-F238E27FC236}">
                <a16:creationId xmlns:a16="http://schemas.microsoft.com/office/drawing/2014/main" id="{F42817FA-B1E3-FCFA-707E-CF68FB032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421" y="2124578"/>
            <a:ext cx="914174" cy="12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973363B-5557-D77B-9210-17C6A6E1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386" y="1605730"/>
            <a:ext cx="2771477" cy="15042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663135"/>
          </a:xfrm>
        </p:spPr>
        <p:txBody>
          <a:bodyPr/>
          <a:lstStyle/>
          <a:p>
            <a:r>
              <a:rPr lang="nl-NL" sz="3200" dirty="0"/>
              <a:t>Kraanwater of flessenwater?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8008937" cy="4087206"/>
          </a:xfrm>
        </p:spPr>
        <p:txBody>
          <a:bodyPr/>
          <a:lstStyle/>
          <a:p>
            <a:r>
              <a:rPr lang="nl-NL" sz="2000" dirty="0"/>
              <a:t>Kraanwater 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Wordt op meer stoffen gecontroleerd 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Moet aan strengere eisen voldoen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Is veel goedkoper </a:t>
            </a:r>
            <a:r>
              <a:rPr lang="nl-NL" sz="1600" dirty="0"/>
              <a:t>(200 tot 10.000 keer goedkoper)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Bevat geen microplastics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Is milieuvriendelijker</a:t>
            </a:r>
          </a:p>
          <a:p>
            <a:pPr marL="1114425" lvl="2" indent="-277813" defTabSz="179388">
              <a:buFontTx/>
              <a:buChar char="-"/>
            </a:pPr>
            <a:r>
              <a:rPr lang="nl-NL" sz="1600" dirty="0"/>
              <a:t>Veroorzaakt minder afval en minder CO2 (in VS worden 60 miljoen flessen </a:t>
            </a:r>
            <a:br>
              <a:rPr lang="nl-NL" sz="1600" dirty="0"/>
            </a:br>
            <a:r>
              <a:rPr lang="nl-NL" sz="1600" dirty="0"/>
              <a:t>per dag weggegooid. Kraanwater veroorzaakt 40 a 1000 keer minder CO2)</a:t>
            </a:r>
          </a:p>
          <a:p>
            <a:pPr marL="1114425" lvl="2" indent="-277813" defTabSz="179388">
              <a:buFontTx/>
              <a:buChar char="-"/>
            </a:pPr>
            <a:r>
              <a:rPr lang="nl-NL" sz="1600" dirty="0"/>
              <a:t>Heeft minder grondstoffen nodig</a:t>
            </a:r>
            <a:endParaRPr lang="nl-NL" sz="2000" dirty="0"/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Is net zo gezond of gezonder</a:t>
            </a:r>
          </a:p>
          <a:p>
            <a:pPr marL="714375" lvl="1" indent="-277813" defTabSz="179388">
              <a:buFontTx/>
              <a:buChar char="-"/>
            </a:pPr>
            <a:r>
              <a:rPr lang="nl-NL" sz="2000" dirty="0"/>
              <a:t>Filteren is niet nodig </a:t>
            </a:r>
            <a:r>
              <a:rPr lang="nl-NL" sz="1600" dirty="0"/>
              <a:t>(in filter kunnen bacteriën groeien)</a:t>
            </a:r>
          </a:p>
          <a:p>
            <a:pPr marL="436562" lvl="1" indent="0" defTabSz="179388">
              <a:buNone/>
            </a:pP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044129-F69B-053D-88D9-9EBEDC60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3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200" dirty="0"/>
              <a:t>Kraanwater of flessenwater?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8008937" cy="446557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sz="2000" dirty="0">
                <a:latin typeface="+mj-lt"/>
              </a:rPr>
              <a:t>Kraanwater </a:t>
            </a:r>
          </a:p>
          <a:p>
            <a:pPr marL="450850"/>
            <a:r>
              <a:rPr lang="nl-NL" sz="2000" b="0" i="0" dirty="0">
                <a:effectLst/>
                <a:latin typeface="+mj-lt"/>
              </a:rPr>
              <a:t>In Nederland drinken we jaarlijks zo’n 400 miljoen liter mineraalwater of bronwater uit een plastic fles. Terwijl we het beste kraanwater ter wereld hebben</a:t>
            </a:r>
            <a:r>
              <a:rPr lang="nl-NL" sz="2000" dirty="0">
                <a:latin typeface="+mj-lt"/>
              </a:rPr>
              <a:t>.</a:t>
            </a:r>
            <a:br>
              <a:rPr lang="nl-NL" sz="2000" b="0" i="0" dirty="0">
                <a:effectLst/>
                <a:latin typeface="+mj-lt"/>
              </a:rPr>
            </a:br>
            <a:r>
              <a:rPr lang="nl-NL" sz="2000" b="0" i="0" dirty="0">
                <a:effectLst/>
                <a:latin typeface="+mj-lt"/>
              </a:rPr>
              <a:t>Flessenwater komt soms zelfs uit dezelfde bron als kraanwater en hoeft aan minder uitgebreide kwaliteitseisen te voldoen. Hoe zit dat precies? En is mineraalwater gezonder dan kraanwater?</a:t>
            </a:r>
          </a:p>
          <a:p>
            <a:pPr marL="457200" indent="-457200">
              <a:buFontTx/>
              <a:buChar char="-"/>
            </a:pPr>
            <a:endParaRPr lang="nl-NL" sz="2000" dirty="0">
              <a:solidFill>
                <a:srgbClr val="4A4A4A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nl-NL" sz="2000" dirty="0">
                <a:latin typeface="+mj-lt"/>
                <a:hlinkClick r:id="rId3"/>
              </a:rPr>
              <a:t>Fleswater en mineraalwater vs. kraanwater: wat is beter? - Drinkwaterplatform</a:t>
            </a:r>
            <a:endParaRPr lang="nl-NL" sz="2000" dirty="0"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8141CE2-1995-4BCA-854A-B06B2A44A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400" dirty="0"/>
              <a:t>Waterbesparing thuis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7"/>
            <a:ext cx="3830144" cy="4097714"/>
          </a:xfrm>
        </p:spPr>
        <p:txBody>
          <a:bodyPr/>
          <a:lstStyle/>
          <a:p>
            <a:pPr marL="179388" indent="-179388">
              <a:buFontTx/>
              <a:buChar char="-"/>
            </a:pPr>
            <a:r>
              <a:rPr lang="nl-NL" sz="2000" dirty="0"/>
              <a:t>Bespaarknop toilet en douche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Korter en minder douchen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Volle wasmachine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Volle afwasmachine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Minder vol zwembad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Minder besproeien tuin</a:t>
            </a:r>
          </a:p>
          <a:p>
            <a:pPr marL="179388" indent="-179388">
              <a:buFontTx/>
              <a:buChar char="-"/>
            </a:pPr>
            <a:r>
              <a:rPr lang="nl-NL" sz="2000" dirty="0"/>
              <a:t>Droogtebestendige tuinbeplanting</a:t>
            </a:r>
          </a:p>
          <a:p>
            <a:endParaRPr lang="nl-NL" sz="2000" dirty="0"/>
          </a:p>
          <a:p>
            <a:pPr marL="457200" indent="-457200">
              <a:buFontTx/>
              <a:buChar char="-"/>
            </a:pPr>
            <a:r>
              <a:rPr lang="nl-NL" sz="2000" dirty="0">
                <a:hlinkClick r:id="rId2"/>
              </a:rPr>
              <a:t>Water besparen | Vitens</a:t>
            </a: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D8B54E-3E77-4F5F-32C3-AF7D3AAF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11" y="474693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6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400" dirty="0"/>
              <a:t>Waterbesparing bij bedrijven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6"/>
            <a:ext cx="8008937" cy="3755133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l-NL" dirty="0"/>
              <a:t>Papierindustrie </a:t>
            </a:r>
            <a:r>
              <a:rPr lang="nl-NL" sz="1600" dirty="0"/>
              <a:t>(1 vel = ca. 10 a 20 liter)</a:t>
            </a:r>
          </a:p>
          <a:p>
            <a:pPr marL="457200" indent="-457200">
              <a:buFontTx/>
              <a:buChar char="-"/>
            </a:pPr>
            <a:r>
              <a:rPr lang="nl-NL" dirty="0"/>
              <a:t>Vleesindustrie </a:t>
            </a:r>
            <a:r>
              <a:rPr lang="nl-NL" sz="1600" dirty="0"/>
              <a:t>(1 koe slachten = 700 a 1000 liter water. Per dag 5000 geslacht in Nl = 3.500.000 a 5.000.000 liter per dag / 1 varken slachten =    Per dag 45.000 geslacht in Nl)</a:t>
            </a:r>
          </a:p>
          <a:p>
            <a:pPr marL="457200" indent="-457200">
              <a:buFontTx/>
              <a:buChar char="-"/>
            </a:pPr>
            <a:r>
              <a:rPr lang="nl-NL" dirty="0"/>
              <a:t>(Fris-)drankindustrie </a:t>
            </a:r>
            <a:r>
              <a:rPr lang="nl-NL" sz="1600" dirty="0"/>
              <a:t>(liter cola 70 liter)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8AF92BD-9D7F-DDAA-9F54-6C8767AFF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62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2"/>
            <a:ext cx="8433675" cy="787280"/>
          </a:xfrm>
        </p:spPr>
        <p:txBody>
          <a:bodyPr/>
          <a:lstStyle/>
          <a:p>
            <a:r>
              <a:rPr lang="nl-NL" sz="3200" dirty="0"/>
              <a:t>Grondwater voor drinkwater</a:t>
            </a:r>
            <a:endParaRPr lang="nl-NL" sz="24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1895658"/>
            <a:ext cx="6478751" cy="470483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2000" dirty="0"/>
              <a:t>  Linkjes op een rij;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  Waar komt het kraanwater vandaan;</a:t>
            </a:r>
          </a:p>
          <a:p>
            <a:r>
              <a:rPr lang="nl-NL" sz="2000" dirty="0"/>
              <a:t>- 	Waarom grondwater;</a:t>
            </a:r>
          </a:p>
          <a:p>
            <a:r>
              <a:rPr lang="nl-NL" sz="2000" dirty="0"/>
              <a:t>- 	Risico’s voor kwaliteit van grondwater;</a:t>
            </a:r>
          </a:p>
          <a:p>
            <a:r>
              <a:rPr lang="nl-NL" sz="2000" dirty="0"/>
              <a:t>- 	Circa 40 beschermingsgebieden voor drinkwater;</a:t>
            </a:r>
          </a:p>
          <a:p>
            <a:r>
              <a:rPr lang="nl-NL" sz="2000" dirty="0"/>
              <a:t>- 	Waar komt uw drinkwater vandaan;</a:t>
            </a:r>
          </a:p>
          <a:p>
            <a:r>
              <a:rPr lang="nl-NL" sz="2000" dirty="0"/>
              <a:t>- 	Van wie is het grondwater;</a:t>
            </a:r>
          </a:p>
          <a:p>
            <a:r>
              <a:rPr lang="nl-NL" sz="2000" dirty="0"/>
              <a:t>-	Hoe houden we drinkwaterbron schoon;</a:t>
            </a:r>
          </a:p>
          <a:p>
            <a:r>
              <a:rPr lang="nl-NL" sz="2000" dirty="0"/>
              <a:t>-	Wie heeft welke verantwoordelijkheid;</a:t>
            </a:r>
          </a:p>
          <a:p>
            <a:r>
              <a:rPr lang="nl-NL" sz="2000" dirty="0"/>
              <a:t>-	Als u wilt bijdragen aan een schone drinkwaterbron</a:t>
            </a:r>
          </a:p>
          <a:p>
            <a:r>
              <a:rPr lang="nl-NL" sz="2000" dirty="0"/>
              <a:t>-	Kraanwater of flessenwater;</a:t>
            </a:r>
          </a:p>
          <a:p>
            <a:r>
              <a:rPr lang="nl-NL" sz="2000" dirty="0"/>
              <a:t>-	Waterbesparing.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E92FCA-D517-EC7E-EA7C-A6EE92D2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48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5400" dirty="0"/>
              <a:t>Proost op ons kraanwater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2BFC68F-9437-0C47-AC95-A40B254F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3" y="2128334"/>
            <a:ext cx="6509689" cy="3667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DAB780A-D426-FABC-F088-92BCC1D6B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73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170272"/>
            <a:ext cx="8010525" cy="2258728"/>
          </a:xfrm>
        </p:spPr>
        <p:txBody>
          <a:bodyPr/>
          <a:lstStyle/>
          <a:p>
            <a:r>
              <a:rPr lang="nl-NL" sz="2800" dirty="0">
                <a:solidFill>
                  <a:srgbClr val="6633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Ontdek meer over water via Water-wonderen.nl  </a:t>
            </a:r>
            <a:br>
              <a:rPr lang="nl-NL" sz="3200" dirty="0"/>
            </a:br>
            <a:br>
              <a:rPr lang="nl-NL" sz="3200" dirty="0"/>
            </a:br>
            <a:r>
              <a:rPr lang="nl-NL" sz="2800" dirty="0"/>
              <a:t>Vragen?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45E8CA-2D2B-89FD-DB25-C5D803C7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662" y="472065"/>
            <a:ext cx="380952" cy="5904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60882CA-79F9-98A6-017F-919198CE0506}"/>
              </a:ext>
            </a:extLst>
          </p:cNvPr>
          <p:cNvSpPr txBox="1"/>
          <p:nvPr/>
        </p:nvSpPr>
        <p:spPr>
          <a:xfrm>
            <a:off x="582613" y="4596890"/>
            <a:ext cx="7220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Contact: </a:t>
            </a:r>
            <a:r>
              <a:rPr lang="nl-NL" sz="2800" dirty="0" err="1">
                <a:solidFill>
                  <a:srgbClr val="0066C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Provincieloket</a:t>
            </a:r>
            <a:r>
              <a:rPr lang="nl-NL" sz="2800" dirty="0">
                <a:solidFill>
                  <a:srgbClr val="0066C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Gelderland</a:t>
            </a:r>
            <a:endParaRPr lang="nl-NL" sz="2800" dirty="0">
              <a:latin typeface="+mj-lt"/>
            </a:endParaRPr>
          </a:p>
          <a:p>
            <a:r>
              <a:rPr lang="nl-NL" sz="2800" dirty="0">
                <a:latin typeface="+mj-lt"/>
              </a:rPr>
              <a:t>of telefonisch.: 026 – 359 9999</a:t>
            </a:r>
          </a:p>
        </p:txBody>
      </p:sp>
    </p:spTree>
    <p:extLst>
      <p:ext uri="{BB962C8B-B14F-4D97-AF65-F5344CB8AC3E}">
        <p14:creationId xmlns:p14="http://schemas.microsoft.com/office/powerpoint/2010/main" val="106916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17BE-8AF4-6755-1BF3-1A0656A0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9914679-8E73-68BA-43EC-73AB969E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13" y="1062542"/>
            <a:ext cx="8433675" cy="787280"/>
          </a:xfrm>
        </p:spPr>
        <p:txBody>
          <a:bodyPr/>
          <a:lstStyle/>
          <a:p>
            <a:r>
              <a:rPr lang="nl-NL" sz="3200" dirty="0"/>
              <a:t>Linkjes op een rij:</a:t>
            </a:r>
            <a:endParaRPr lang="nl-NL" sz="240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39E531B-E018-9103-7A8A-7F58E49608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1" y="2074334"/>
            <a:ext cx="7414171" cy="260277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2000" dirty="0">
                <a:hlinkClick r:id="rId2"/>
              </a:rPr>
              <a:t>De weg van het water</a:t>
            </a:r>
            <a:endParaRPr lang="nl-NL" sz="2000" dirty="0"/>
          </a:p>
          <a:p>
            <a:pPr marL="342900" indent="-342900">
              <a:buFontTx/>
              <a:buChar char="-"/>
            </a:pPr>
            <a:r>
              <a:rPr lang="nl-NL" sz="2000" dirty="0"/>
              <a:t>Grondwaterweetjes: </a:t>
            </a:r>
            <a:r>
              <a:rPr lang="nl-NL" sz="2000" dirty="0">
                <a:hlinkClick r:id="rId3"/>
              </a:rPr>
              <a:t>www.water-wonderen</a:t>
            </a:r>
            <a:endParaRPr lang="nl-NL" sz="2000" dirty="0"/>
          </a:p>
          <a:p>
            <a:pPr marL="342900" indent="-342900">
              <a:buFontTx/>
              <a:buChar char="-"/>
            </a:pPr>
            <a:r>
              <a:rPr lang="nl-NL" sz="2000" dirty="0">
                <a:hlinkClick r:id="rId4"/>
              </a:rPr>
              <a:t>www.beschermjedrinkwater.nl</a:t>
            </a:r>
            <a:r>
              <a:rPr lang="nl-NL" sz="2000" dirty="0"/>
              <a:t> (informatie over drinkwater)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latin typeface="+mj-lt"/>
                <a:hlinkClick r:id="rId5"/>
              </a:rPr>
              <a:t>Fleswater en mineraalwater vs. kraanwater</a:t>
            </a:r>
            <a:endParaRPr lang="nl-NL" sz="2000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nl-NL" sz="2000" dirty="0">
                <a:hlinkClick r:id="rId6"/>
              </a:rPr>
              <a:t>Water besparen</a:t>
            </a:r>
            <a:endParaRPr lang="nl-NL" sz="2000" dirty="0"/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rgbClr val="000000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Contact: </a:t>
            </a:r>
            <a:r>
              <a:rPr lang="nl-NL" sz="2000" dirty="0" err="1">
                <a:solidFill>
                  <a:srgbClr val="0066CC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Provincieloket</a:t>
            </a:r>
            <a:r>
              <a:rPr lang="nl-NL" sz="2000" dirty="0">
                <a:solidFill>
                  <a:srgbClr val="0066CC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Gelderland</a:t>
            </a:r>
            <a:endParaRPr lang="nl-NL" sz="2000" dirty="0">
              <a:latin typeface="+mj-lt"/>
            </a:endParaRPr>
          </a:p>
          <a:p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76D148-9EED-054A-5946-7DCC0872A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36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433675" cy="1438921"/>
          </a:xfrm>
        </p:spPr>
        <p:txBody>
          <a:bodyPr/>
          <a:lstStyle/>
          <a:p>
            <a:r>
              <a:rPr lang="nl-NL" sz="3200" dirty="0"/>
              <a:t>Waar komt het kraanwater vandaan?</a:t>
            </a:r>
            <a:br>
              <a:rPr lang="nl-NL" sz="3200" dirty="0"/>
            </a:br>
            <a:r>
              <a:rPr lang="nl-NL" sz="2300" dirty="0"/>
              <a:t>In Gelderland wordt het kraanwater gemaakt van grondwater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753248"/>
            <a:ext cx="8433675" cy="568021"/>
          </a:xfrm>
        </p:spPr>
        <p:txBody>
          <a:bodyPr/>
          <a:lstStyle/>
          <a:p>
            <a:r>
              <a:rPr lang="nl-NL" sz="2000" dirty="0">
                <a:hlinkClick r:id="rId2"/>
              </a:rPr>
              <a:t>De weg van het water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E92FCA-D517-EC7E-EA7C-A6EE92D2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11" y="472065"/>
            <a:ext cx="380952" cy="5904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0681F9A-A1F3-CA56-4F2D-6D6F0B4A2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3" y="3523357"/>
            <a:ext cx="3989387" cy="26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91710"/>
            <a:ext cx="8010525" cy="737090"/>
          </a:xfrm>
        </p:spPr>
        <p:txBody>
          <a:bodyPr/>
          <a:lstStyle/>
          <a:p>
            <a:r>
              <a:rPr lang="nl-NL" sz="3000" dirty="0"/>
              <a:t>Grondwater is een veilige en betrouwbare bron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7"/>
            <a:ext cx="8008937" cy="2678818"/>
          </a:xfrm>
        </p:spPr>
        <p:txBody>
          <a:bodyPr/>
          <a:lstStyle/>
          <a:p>
            <a:r>
              <a:rPr lang="nl-NL" sz="2000" dirty="0"/>
              <a:t>-   Zand en klei zuiveren het grondwater;</a:t>
            </a:r>
          </a:p>
          <a:p>
            <a:r>
              <a:rPr lang="nl-NL" sz="2000" dirty="0"/>
              <a:t>-   De bodem beschermt het grondwater tegen vervuiling;</a:t>
            </a:r>
          </a:p>
          <a:p>
            <a:pPr marL="273050" indent="-273050">
              <a:buFontTx/>
              <a:buChar char="-"/>
            </a:pPr>
            <a:r>
              <a:rPr lang="nl-NL" sz="2000" dirty="0"/>
              <a:t>Stabiele kwaliteit en temperatuur;</a:t>
            </a:r>
          </a:p>
          <a:p>
            <a:pPr marL="273050" indent="-273050">
              <a:buFontTx/>
              <a:buChar char="-"/>
            </a:pPr>
            <a:r>
              <a:rPr lang="nl-NL" sz="2000" dirty="0"/>
              <a:t>Er is veel beschikbaar. Wel strijd om het grondwater </a:t>
            </a:r>
          </a:p>
          <a:p>
            <a:r>
              <a:rPr lang="nl-NL" sz="2000" dirty="0"/>
              <a:t>     </a:t>
            </a:r>
            <a:r>
              <a:rPr lang="nl-NL" sz="1800" dirty="0"/>
              <a:t>(landbouw, natuur, kraanwater);</a:t>
            </a:r>
          </a:p>
          <a:p>
            <a:r>
              <a:rPr lang="nl-NL" sz="2000" dirty="0"/>
              <a:t>-   Grondwater hoeft minder gezuiverd te worden dan</a:t>
            </a:r>
          </a:p>
          <a:p>
            <a:r>
              <a:rPr lang="nl-NL" sz="2000" dirty="0"/>
              <a:t>     oppervlakte water en kan daardoor goedkoper blijven.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75E84F-B7BF-8323-EF1F-C437F37C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62" y="472065"/>
            <a:ext cx="380952" cy="5904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292F408-FBAB-2098-2E08-F384B28246EB}"/>
              </a:ext>
            </a:extLst>
          </p:cNvPr>
          <p:cNvSpPr txBox="1"/>
          <p:nvPr/>
        </p:nvSpPr>
        <p:spPr>
          <a:xfrm>
            <a:off x="1247052" y="630045"/>
            <a:ext cx="34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+mj-lt"/>
              </a:rPr>
              <a:t>Waarom grondwater?</a:t>
            </a:r>
          </a:p>
        </p:txBody>
      </p:sp>
    </p:spTree>
    <p:extLst>
      <p:ext uri="{BB962C8B-B14F-4D97-AF65-F5344CB8AC3E}">
        <p14:creationId xmlns:p14="http://schemas.microsoft.com/office/powerpoint/2010/main" val="412989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56185" y="831314"/>
            <a:ext cx="8351179" cy="725316"/>
          </a:xfrm>
        </p:spPr>
        <p:txBody>
          <a:bodyPr/>
          <a:lstStyle/>
          <a:p>
            <a:r>
              <a:rPr lang="nl-NL" sz="3200" dirty="0"/>
              <a:t>Risico’s voor grondwaterkwaliteit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97E38D-21A9-789E-1478-92D82D31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3" y="1898558"/>
            <a:ext cx="6500674" cy="43885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C1B64CA-0E8E-6496-29C9-11F68684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911" y="461556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EA8235C2-99EF-1E74-A87D-FFF801E2E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0"/>
          <a:stretch/>
        </p:blipFill>
        <p:spPr>
          <a:xfrm>
            <a:off x="582612" y="2030278"/>
            <a:ext cx="8561387" cy="469966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2"/>
            <a:ext cx="8424753" cy="787280"/>
          </a:xfrm>
        </p:spPr>
        <p:txBody>
          <a:bodyPr/>
          <a:lstStyle/>
          <a:p>
            <a:r>
              <a:rPr lang="nl-NL" sz="3200" dirty="0"/>
              <a:t>Beschermingsgebieden drinkwater Gelderland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68AF2C-15B6-B896-3942-35050C10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41" y="472066"/>
            <a:ext cx="380952" cy="59047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FDC48FC-F35C-39DE-6520-249B283C9010}"/>
              </a:ext>
            </a:extLst>
          </p:cNvPr>
          <p:cNvSpPr txBox="1"/>
          <p:nvPr/>
        </p:nvSpPr>
        <p:spPr>
          <a:xfrm>
            <a:off x="7277142" y="4210854"/>
            <a:ext cx="2252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-  Waterwingebied</a:t>
            </a:r>
          </a:p>
          <a:p>
            <a:r>
              <a:rPr lang="nl-NL" sz="900" i="1" dirty="0"/>
              <a:t>-  Grondwaterbeschermingsgebied</a:t>
            </a:r>
          </a:p>
          <a:p>
            <a:r>
              <a:rPr lang="nl-NL" sz="900" i="1" dirty="0"/>
              <a:t>-  Koude-</a:t>
            </a:r>
            <a:r>
              <a:rPr lang="nl-NL" sz="900" i="1" dirty="0" err="1"/>
              <a:t>warmteopslagvrije</a:t>
            </a:r>
            <a:r>
              <a:rPr lang="nl-NL" sz="900" i="1" dirty="0"/>
              <a:t> zone</a:t>
            </a:r>
          </a:p>
          <a:p>
            <a:r>
              <a:rPr lang="nl-NL" sz="900" i="1" dirty="0"/>
              <a:t>-  Boringvrije zone</a:t>
            </a:r>
          </a:p>
          <a:p>
            <a:r>
              <a:rPr lang="nl-NL" sz="900" i="1" dirty="0"/>
              <a:t>-  Intrekgebied</a:t>
            </a:r>
          </a:p>
          <a:p>
            <a:r>
              <a:rPr lang="nl-NL" sz="900" i="1" dirty="0"/>
              <a:t>-  Drinkwaterreserveringsgebieden</a:t>
            </a:r>
          </a:p>
        </p:txBody>
      </p:sp>
    </p:spTree>
    <p:extLst>
      <p:ext uri="{BB962C8B-B14F-4D97-AF65-F5344CB8AC3E}">
        <p14:creationId xmlns:p14="http://schemas.microsoft.com/office/powerpoint/2010/main" val="281809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829321"/>
          </a:xfrm>
        </p:spPr>
        <p:txBody>
          <a:bodyPr/>
          <a:lstStyle/>
          <a:p>
            <a:r>
              <a:rPr lang="nl-NL" sz="3200" dirty="0"/>
              <a:t>Waar komt uw kraanwater vandaan?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3406" y="2133137"/>
            <a:ext cx="8008937" cy="227069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2000" dirty="0"/>
              <a:t>Gemeente Lingewaard krijgt water vanuit grondwaterbeschermingsgebieden </a:t>
            </a:r>
            <a:r>
              <a:rPr lang="nl-NL" sz="2000" dirty="0" err="1"/>
              <a:t>Fikkersdries</a:t>
            </a:r>
            <a:r>
              <a:rPr lang="nl-NL" sz="2000" dirty="0"/>
              <a:t> (Driel), Hemmen en Zetten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Dat is water van de Veluwe en een klein deel via de bodem vanuit de Rijn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Het water van pompstation </a:t>
            </a:r>
            <a:r>
              <a:rPr lang="nl-NL" sz="2000" dirty="0" err="1"/>
              <a:t>Sijmons</a:t>
            </a:r>
            <a:r>
              <a:rPr lang="nl-NL" sz="2000" dirty="0"/>
              <a:t> gaat naar de Achterhoek</a:t>
            </a:r>
          </a:p>
          <a:p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E227C4-25C9-8675-C209-3FE0A400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9" y="4558679"/>
            <a:ext cx="2507868" cy="166887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D96DA11-3C61-C717-2469-B9A81EBB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662" y="472065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967737"/>
          </a:xfrm>
        </p:spPr>
        <p:txBody>
          <a:bodyPr/>
          <a:lstStyle/>
          <a:p>
            <a:r>
              <a:rPr lang="nl-NL" sz="3200" dirty="0"/>
              <a:t>Van wie is het grondwater? 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84201" y="2040327"/>
            <a:ext cx="8318061" cy="2468612"/>
          </a:xfrm>
        </p:spPr>
        <p:txBody>
          <a:bodyPr/>
          <a:lstStyle/>
          <a:p>
            <a:pPr marL="452438" indent="-452438"/>
            <a:r>
              <a:rPr lang="nl-NL" sz="2000" dirty="0"/>
              <a:t>Publieke sector</a:t>
            </a:r>
          </a:p>
          <a:p>
            <a:pPr marL="452438" indent="-452438"/>
            <a:r>
              <a:rPr lang="nl-NL" sz="2000" dirty="0"/>
              <a:t>-	Vitens heeft vergunning van provincie om grondwater op te pompen</a:t>
            </a:r>
          </a:p>
          <a:p>
            <a:r>
              <a:rPr lang="nl-NL" sz="2000" dirty="0"/>
              <a:t>-	Aandeelhouders zijn provincie en gemeenten</a:t>
            </a:r>
          </a:p>
          <a:p>
            <a:pPr marL="452438" indent="-452438"/>
            <a:r>
              <a:rPr lang="nl-NL" sz="2000" dirty="0"/>
              <a:t>- 	Vitens mag enkel voor toekomstige uitgaven winst maken</a:t>
            </a:r>
          </a:p>
          <a:p>
            <a:pPr marL="452438" indent="-452438"/>
            <a:r>
              <a:rPr lang="nl-NL" sz="2000" dirty="0"/>
              <a:t>-	Prijs moet laag blijven (kwaliteit is t.o.v. jaren 70</a:t>
            </a:r>
            <a:br>
              <a:rPr lang="nl-NL" sz="2000" dirty="0"/>
            </a:br>
            <a:r>
              <a:rPr lang="nl-NL" sz="2000" dirty="0"/>
              <a:t>verbeterd en prijs is heel laag gebleven;  1,25 per 1000 liter)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E2F142D-4086-1525-2578-5291120C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5" y="462017"/>
            <a:ext cx="380952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0137"/>
      </p:ext>
    </p:extLst>
  </p:cSld>
  <p:clrMapOvr>
    <a:masterClrMapping/>
  </p:clrMapOvr>
</p:sld>
</file>

<file path=ppt/theme/theme1.xml><?xml version="1.0" encoding="utf-8"?>
<a:theme xmlns:a="http://schemas.openxmlformats.org/drawingml/2006/main" name="GELD-009-4_PowerPointTemplate_v10">
  <a:themeElements>
    <a:clrScheme name="Provincie Gelderland">
      <a:dk1>
        <a:srgbClr val="1B143C"/>
      </a:dk1>
      <a:lt1>
        <a:srgbClr val="FFFFFF"/>
      </a:lt1>
      <a:dk2>
        <a:srgbClr val="1B143C"/>
      </a:dk2>
      <a:lt2>
        <a:srgbClr val="D9E020"/>
      </a:lt2>
      <a:accent1>
        <a:srgbClr val="005B7F"/>
      </a:accent1>
      <a:accent2>
        <a:srgbClr val="48A842"/>
      </a:accent2>
      <a:accent3>
        <a:srgbClr val="FFDD00"/>
      </a:accent3>
      <a:accent4>
        <a:srgbClr val="FF9900"/>
      </a:accent4>
      <a:accent5>
        <a:srgbClr val="FF6600"/>
      </a:accent5>
      <a:accent6>
        <a:srgbClr val="CC0000"/>
      </a:accent6>
      <a:hlink>
        <a:srgbClr val="0066CC"/>
      </a:hlink>
      <a:folHlink>
        <a:srgbClr val="663399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be5c52-db67-4c49-b36b-e3a2dd9fb90f" xsi:nil="true"/>
    <lcf76f155ced4ddcb4097134ff3c332f xmlns="2d02f9b8-8402-4078-bb9d-f6af10e2a00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143BA8DC7264EB2C23BD366B5DA24" ma:contentTypeVersion="13" ma:contentTypeDescription="Een nieuw document maken." ma:contentTypeScope="" ma:versionID="ad0f8f866bfa006a50354e4b197cac01">
  <xsd:schema xmlns:xsd="http://www.w3.org/2001/XMLSchema" xmlns:xs="http://www.w3.org/2001/XMLSchema" xmlns:p="http://schemas.microsoft.com/office/2006/metadata/properties" xmlns:ns2="2d02f9b8-8402-4078-bb9d-f6af10e2a009" xmlns:ns3="fbbe5c52-db67-4c49-b36b-e3a2dd9fb90f" targetNamespace="http://schemas.microsoft.com/office/2006/metadata/properties" ma:root="true" ma:fieldsID="5dcc3266c1e3b61d30b3781c73cf629c" ns2:_="" ns3:_="">
    <xsd:import namespace="2d02f9b8-8402-4078-bb9d-f6af10e2a009"/>
    <xsd:import namespace="fbbe5c52-db67-4c49-b36b-e3a2dd9fb9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2f9b8-8402-4078-bb9d-f6af10e2a0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7f55a0d7-0058-4245-9d84-4d576cf54b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be5c52-db67-4c49-b36b-e3a2dd9fb90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1bfec1f-d5b8-47e2-8cb9-fd376ff274fe}" ma:internalName="TaxCatchAll" ma:showField="CatchAllData" ma:web="fbbe5c52-db67-4c49-b36b-e3a2dd9fb9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BC2BEE-61D7-4BD9-B4DF-E8D481D39E44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fbbe5c52-db67-4c49-b36b-e3a2dd9fb90f"/>
    <ds:schemaRef ds:uri="2d02f9b8-8402-4078-bb9d-f6af10e2a00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84C9D4-8AC4-4E8B-8364-DF0FCFCFB9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02f9b8-8402-4078-bb9d-f6af10e2a009"/>
    <ds:schemaRef ds:uri="fbbe5c52-db67-4c49-b36b-e3a2dd9fb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F1D89F-5F9D-4377-8E20-368CFEBEA2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1081</TotalTime>
  <Words>877</Words>
  <Application>Microsoft Office PowerPoint</Application>
  <PresentationFormat>Diavoorstelling (4:3)</PresentationFormat>
  <Paragraphs>139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Georgia</vt:lpstr>
      <vt:lpstr>Lucida Grande</vt:lpstr>
      <vt:lpstr>Wingdings</vt:lpstr>
      <vt:lpstr>GELD-009-4_PowerPointTemplate_v10</vt:lpstr>
      <vt:lpstr>Kraanwater voor iedereen</vt:lpstr>
      <vt:lpstr>Grondwater voor drinkwater</vt:lpstr>
      <vt:lpstr>Linkjes op een rij:</vt:lpstr>
      <vt:lpstr>Waar komt het kraanwater vandaan? In Gelderland wordt het kraanwater gemaakt van grondwater</vt:lpstr>
      <vt:lpstr>Grondwater is een veilige en betrouwbare bron</vt:lpstr>
      <vt:lpstr>Risico’s voor grondwaterkwaliteit</vt:lpstr>
      <vt:lpstr>Beschermingsgebieden drinkwater Gelderland</vt:lpstr>
      <vt:lpstr>Waar komt uw kraanwater vandaan?</vt:lpstr>
      <vt:lpstr>Van wie is het grondwater? </vt:lpstr>
      <vt:lpstr>Hoe houden we drinkwaterbron schoon?</vt:lpstr>
      <vt:lpstr>Wat doen Europa en het rijk</vt:lpstr>
      <vt:lpstr>Wat doet de provincie?</vt:lpstr>
      <vt:lpstr>Wat kan gemeente doen?</vt:lpstr>
      <vt:lpstr>Wat doet Vitens?</vt:lpstr>
      <vt:lpstr>Als u wat wilt doen voor een schone drinkwaterbron</vt:lpstr>
      <vt:lpstr>Kraanwater of flessenwater?</vt:lpstr>
      <vt:lpstr>Kraanwater of flessenwater?</vt:lpstr>
      <vt:lpstr>Waterbesparing thuis</vt:lpstr>
      <vt:lpstr>Waterbesparing bij bedrijven</vt:lpstr>
      <vt:lpstr>Proost op ons kraanwater</vt:lpstr>
      <vt:lpstr>Ontdek meer over water via Water-wonderen.nl   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Delst van, Marion</dc:creator>
  <cp:lastModifiedBy>Delst van, Marion</cp:lastModifiedBy>
  <cp:revision>3</cp:revision>
  <cp:lastPrinted>2025-02-25T13:43:35Z</cp:lastPrinted>
  <dcterms:created xsi:type="dcterms:W3CDTF">2025-01-21T09:58:06Z</dcterms:created>
  <dcterms:modified xsi:type="dcterms:W3CDTF">2025-02-26T14:35:06Z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0x010100586143BA8DC7264EB2C23BD366B5DA24</vt:lpwstr>
  </property>
  <property fmtid="{D5CDD505-2E9C-101B-9397-08002B2CF9AE}" pid="3" name="MediaServiceImageTags">
    <vt:lpwstr/>
  </property>
</Properties>
</file>